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96" r:id="rId3"/>
    <p:sldId id="318" r:id="rId4"/>
    <p:sldId id="432" r:id="rId5"/>
    <p:sldId id="320" r:id="rId6"/>
    <p:sldId id="458" r:id="rId7"/>
    <p:sldId id="261" r:id="rId8"/>
    <p:sldId id="433" r:id="rId9"/>
    <p:sldId id="443" r:id="rId10"/>
    <p:sldId id="447" r:id="rId11"/>
    <p:sldId id="448" r:id="rId12"/>
    <p:sldId id="455" r:id="rId13"/>
    <p:sldId id="457" r:id="rId14"/>
    <p:sldId id="446" r:id="rId15"/>
    <p:sldId id="267" r:id="rId16"/>
    <p:sldId id="440" r:id="rId17"/>
    <p:sldId id="317" r:id="rId18"/>
    <p:sldId id="332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BAE3137E-5ED2-488F-90AA-67C3B75162E2}" v="4" dt="2020-04-06T18:41:56.776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7" autoAdjust="0"/>
    <p:restoredTop sz="78596" autoAdjust="0"/>
  </p:normalViewPr>
  <p:slideViewPr>
    <p:cSldViewPr snapToGrid="0">
      <p:cViewPr varScale="1">
        <p:scale>
          <a:sx n="91" d="100"/>
          <a:sy n="91" d="100"/>
        </p:scale>
        <p:origin x="16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</a:t>
                </a:r>
                <a:r>
                  <a:rPr lang="pt-BR" noProof="0" dirty="0" smtClean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Isso é provado mostrando-se que </a:t>
                </a:r>
                <a:r>
                  <a:rPr lang="pt-BR" i="0">
                    <a:latin typeface="Cambria Math" panose="02040503050406030204" pitchFamily="18" charset="0"/>
                  </a:rPr>
                  <a:t>(𝜕^2 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𝒂))/(</a:t>
                </a:r>
                <a:r>
                  <a:rPr lang="pt-BR" i="0">
                    <a:latin typeface="Cambria Math" panose="02040503050406030204" pitchFamily="18" charset="0"/>
                  </a:rPr>
                  <a:t>𝜕^2</a:t>
                </a:r>
                <a:r>
                  <a:rPr lang="pt-BR" b="1" i="0">
                    <a:latin typeface="Cambria Math" panose="02040503050406030204" pitchFamily="18" charset="0"/>
                  </a:rPr>
                  <a:t> 𝒂)</a:t>
                </a:r>
                <a:r>
                  <a:rPr lang="pt-BR" i="0">
                    <a:latin typeface="Cambria Math" panose="02040503050406030204" pitchFamily="18" charset="0"/>
                  </a:rPr>
                  <a:t>=2</a:t>
                </a:r>
                <a:r>
                  <a:rPr lang="pt-BR" b="1" i="0">
                    <a:latin typeface="Cambria Math" panose="02040503050406030204" pitchFamily="18" charset="0"/>
                  </a:rPr>
                  <a:t>𝜱^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pt-BR" b="1" i="0">
                    <a:latin typeface="Cambria Math" panose="02040503050406030204" pitchFamily="18" charset="0"/>
                  </a:rPr>
                  <a:t> 𝜱</a:t>
                </a:r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:r>
                  <a:rPr lang="pt-BR" i="0">
                    <a:latin typeface="Cambria Math" panose="02040503050406030204" pitchFamily="18" charset="0"/>
                  </a:rPr>
                  <a:t>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</a:t>
                </a:r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:r>
                  <a:rPr lang="pt-BR" b="1" i="0">
                    <a:latin typeface="Cambria Math" panose="02040503050406030204" pitchFamily="18" charset="0"/>
                  </a:rPr>
                  <a:t>𝒂</a:t>
                </a:r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178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4469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5030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https://mybinder.org/v2/gh/zz4fap/t319_aprendizado_de_maquina/main?filepath=notebooks%2Fregression%2Fformatos_diferentes_da_</a:t>
            </a:r>
            <a:r>
              <a:rPr lang="pt-BR" u="none" dirty="0"/>
              <a:t>superficie_de_erro</a:t>
            </a:r>
            <a:r>
              <a:rPr lang="pt-BR" u="none" dirty="0">
                <a:solidFill>
                  <a:srgbClr val="00B0F0"/>
                </a:solidFill>
              </a:rPr>
              <a:t>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u="none" dirty="0">
              <a:solidFill>
                <a:srgbClr val="00B0F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none" dirty="0">
                <a:solidFill>
                  <a:srgbClr val="00B0F0"/>
                </a:solidFill>
              </a:rPr>
              <a:t>Exemplo</a:t>
            </a:r>
            <a:r>
              <a:rPr lang="pt-BR" u="none" dirty="0">
                <a:solidFill>
                  <a:srgbClr val="00B0F0"/>
                </a:solidFill>
              </a:rPr>
              <a:t>: https://colab.research.google.com/github/zz4fap/t319_aprendizado_de_maquina/blob/main/notebooks/regression/formatos_diferentes_da_superficie_de_erro.ipynb</a:t>
            </a:r>
            <a:endParaRPr lang="pt-BR" u="none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cúbico.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https://mybinder.org/v2/gh/zz4fap/t319_aprendizado_de_maquina/main?filepath=labs%2FLaboratorio2.ipynb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https://colab.research.google.com/github/zz4fap/t319_aprendizado_de_maquina/blob/main/labs/Laboratorio2.ipynb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Exemplos de aplicações</a:t>
            </a:r>
            <a:r>
              <a:rPr lang="pt-BR" baseline="0" dirty="0"/>
              <a:t> de regressão linear: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que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pesos“ e não aos atributos,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encontrar </a:t>
            </a:r>
            <a:r>
              <a:rPr lang="nl-BE" b="1" i="1" baseline="0" dirty="0"/>
              <a:t>h</a:t>
            </a:r>
            <a:r>
              <a:rPr lang="nl-BE" baseline="0" dirty="0"/>
              <a:t>.</a:t>
            </a:r>
          </a:p>
          <a:p>
            <a:endParaRPr lang="nl-BE" baseline="0" dirty="0"/>
          </a:p>
          <a:p>
            <a:r>
              <a:rPr lang="pt-BR" dirty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dirty="0"/>
                  <a:t>coeficiente linear</a:t>
                </a:r>
                <a:r>
                  <a:rPr lang="pt-BR" dirty="0"/>
                  <a:t>, ou seja, </a:t>
                </a:r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3472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</a:p>
          <a:p>
            <a:endParaRPr lang="pt-BR" baseline="0" dirty="0"/>
          </a:p>
          <a:p>
            <a:r>
              <a:rPr lang="pt-BR" baseline="0" dirty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</a:t>
            </a:r>
            <a:r>
              <a:rPr lang="pt-BR" b="1" dirty="0"/>
              <a:t>mínimos quadrados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b="1" baseline="0" dirty="0"/>
              <a:t>Posto de uma matriz</a:t>
            </a:r>
            <a:r>
              <a:rPr lang="pt-BR" baseline="0" dirty="0"/>
              <a:t>: corresponde ao número de linhas ou colunas linearmente independentes da matriz.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</a:t>
            </a:r>
            <a:r>
              <a:rPr lang="pt-BR" dirty="0"/>
              <a:t>sobredeterminados,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há mais equações (pares x e y) que incógnitas (valores do</a:t>
            </a:r>
            <a:r>
              <a:rPr lang="pt-BR" baseline="0" dirty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Exemplo</a:t>
            </a:r>
            <a:r>
              <a:rPr lang="pt-BR" dirty="0" smtClean="0"/>
              <a:t>: https://colab.research.google.com/github/zz4fap/t319_aprendizado_de_maquina/blob/master/notebooks/regression/normal_equation_example1.ipynb</a:t>
            </a:r>
          </a:p>
          <a:p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(</a:t>
            </a:r>
            <a:r>
              <a:rPr lang="pt-BR" dirty="0"/>
              <a:t>sobre)determinados,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existe</a:t>
            </a:r>
            <a:r>
              <a:rPr lang="pt-BR" baseline="0" dirty="0"/>
              <a:t> um número igual ou maior de </a:t>
            </a:r>
            <a:r>
              <a:rPr lang="pt-BR" dirty="0"/>
              <a:t>equações (pares x e y) que incógnitas (valores do</a:t>
            </a:r>
            <a:r>
              <a:rPr lang="pt-BR" baseline="0" dirty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zz4fap/t319_aprendizado_de_maquina/blob/main/notebooks/regression/error_surface_example2.ipynb" TargetMode="Externa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0.png"/><Relationship Id="rId18" Type="http://schemas.openxmlformats.org/officeDocument/2006/relationships/hyperlink" Target="https://colab.research.google.com/github/zz4fap/t319_aprendizado_de_maquina/blob/main/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1.png"/><Relationship Id="rId10" Type="http://schemas.openxmlformats.org/officeDocument/2006/relationships/image" Target="../media/image420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319_aprendizado_de_maquina/blob/master/notebooks/regression/normal_equation_example1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T319 - Introdução ao Aprendizado de 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Linear (Parte 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E 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em função dos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</a:t>
                </a:r>
                <a:r>
                  <a:rPr lang="pt-BR" b="1" dirty="0"/>
                  <a:t>mapeamento</a:t>
                </a:r>
                <a:r>
                  <a:rPr lang="pt-BR" dirty="0"/>
                  <a:t> entre </a:t>
                </a:r>
                <a:r>
                  <a:rPr lang="pt-BR" dirty="0" smtClean="0"/>
                  <a:t>o </a:t>
                </a:r>
                <a:r>
                  <a:rPr lang="pt-BR" b="1" i="1" dirty="0" smtClean="0"/>
                  <a:t>vetor de pesos</a:t>
                </a:r>
                <a:r>
                  <a:rPr lang="pt-BR" dirty="0" smtClean="0"/>
                  <a:t> e </a:t>
                </a:r>
                <a:r>
                  <a:rPr lang="pt-BR" dirty="0"/>
                  <a:t>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+1×1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Se expandirmos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notamos que ela possui</a:t>
                </a:r>
                <a:r>
                  <a:rPr lang="pt-BR" dirty="0"/>
                  <a:t>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 smtClean="0"/>
                  <a:t>(i.e., tem </a:t>
                </a:r>
                <a:r>
                  <a:rPr lang="pt-BR" dirty="0"/>
                  <a:t>forma de </a:t>
                </a:r>
                <a:r>
                  <a:rPr lang="pt-BR" b="1" i="1" dirty="0"/>
                  <a:t>tigela</a:t>
                </a:r>
                <a:r>
                  <a:rPr lang="pt-BR" dirty="0"/>
                  <a:t>) e, portanto, possui um único </a:t>
                </a:r>
                <a:r>
                  <a:rPr lang="pt-BR" b="1" i="1" dirty="0"/>
                  <a:t>mínimo </a:t>
                </a:r>
                <a:r>
                  <a:rPr lang="pt-BR" dirty="0"/>
                  <a:t>(</a:t>
                </a:r>
                <a:r>
                  <a:rPr lang="pt-BR" b="1" i="1" dirty="0"/>
                  <a:t>global</a:t>
                </a:r>
                <a:r>
                  <a:rPr lang="pt-BR" dirty="0"/>
                  <a:t>), que é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Este é o motivo de usarmos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como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  <a:blipFill rotWithShape="0">
                <a:blip r:embed="rId3"/>
                <a:stretch>
                  <a:fillRect l="-818" t="-3027" r="-382" b="-14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070428" y="4923070"/>
            <a:ext cx="1303284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Termo quadrático,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10373712" y="4923070"/>
            <a:ext cx="483474" cy="2192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6" name="TextBox 12"/>
          <p:cNvSpPr txBox="1"/>
          <p:nvPr/>
        </p:nvSpPr>
        <p:spPr>
          <a:xfrm>
            <a:off x="8860221" y="4973826"/>
            <a:ext cx="328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Comparação </a:t>
            </a:r>
            <a:r>
              <a:rPr lang="pt-BR" sz="1400" dirty="0" smtClean="0"/>
              <a:t>da </a:t>
            </a:r>
            <a:r>
              <a:rPr lang="pt-BR" sz="1400" b="1" i="1" dirty="0" smtClean="0"/>
              <a:t>função objetivo</a:t>
            </a:r>
            <a:r>
              <a:rPr lang="pt-BR" sz="1400" dirty="0" smtClean="0"/>
              <a:t> com sua </a:t>
            </a:r>
            <a:r>
              <a:rPr lang="pt-BR" sz="1400" b="1" dirty="0"/>
              <a:t>versão ruidosa</a:t>
            </a:r>
            <a:r>
              <a:rPr lang="pt-BR" sz="1400" dirty="0"/>
              <a:t>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22799" r="1723" b="9597"/>
          <a:stretch/>
        </p:blipFill>
        <p:spPr>
          <a:xfrm>
            <a:off x="8452882" y="1902372"/>
            <a:ext cx="3696586" cy="2994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Vamos supor a seguinte </a:t>
                </a:r>
                <a:r>
                  <a:rPr lang="pt-BR" b="1" i="1" dirty="0"/>
                  <a:t>função observável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Agora, suponhamos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/>
                  <a:t>a partir, apenas, de suas </a:t>
                </a:r>
                <a:r>
                  <a:rPr lang="pt-BR" b="1" i="1" dirty="0"/>
                  <a:t>amostras ruidosas </a:t>
                </a:r>
                <a:r>
                  <a:rPr lang="pt-BR" dirty="0"/>
                  <a:t>com a seguinte </a:t>
                </a:r>
                <a:r>
                  <a:rPr lang="pt-BR" b="1" i="1" dirty="0"/>
                  <a:t>função hipótese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Como encontraríamos os valores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 smtClean="0">
                    <a:solidFill>
                      <a:srgbClr val="00B0F0"/>
                    </a:solidFill>
                  </a:rPr>
                  <a:t>?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  <a:blipFill rotWithShape="0">
                <a:blip r:embed="rId3"/>
                <a:stretch>
                  <a:fillRect l="-1597" t="-1937" r="-2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8782430" y="5713313"/>
            <a:ext cx="303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OBS</a:t>
            </a:r>
            <a:r>
              <a:rPr lang="pt-BR" sz="1400" dirty="0" smtClean="0"/>
              <a:t>.: Se tivéssemos mais de dois atributos, já não seria possível plotar uma figura.</a:t>
            </a:r>
            <a:endParaRPr lang="pt-BR" sz="1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5" t="12567" r="10919" b="80230"/>
          <a:stretch/>
        </p:blipFill>
        <p:spPr>
          <a:xfrm>
            <a:off x="8452882" y="1611366"/>
            <a:ext cx="2561974" cy="428515"/>
          </a:xfrm>
          <a:prstGeom prst="rect">
            <a:avLst/>
          </a:prstGeom>
        </p:spPr>
      </p:pic>
      <p:sp>
        <p:nvSpPr>
          <p:cNvPr id="13" name="TextBox 5"/>
          <p:cNvSpPr txBox="1"/>
          <p:nvPr/>
        </p:nvSpPr>
        <p:spPr>
          <a:xfrm>
            <a:off x="8519445" y="6465519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3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8166538" y="2338094"/>
            <a:ext cx="3883454" cy="2983904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0458979" y="545905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solução ótima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10371359" y="4435366"/>
            <a:ext cx="691375" cy="1023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8550719" y="6519445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Até o momento, conseguiríamos encontrar com a </a:t>
                </a:r>
                <a:r>
                  <a:rPr lang="pt-BR" b="1" i="1" dirty="0"/>
                  <a:t>equação normal </a:t>
                </a:r>
                <a:r>
                  <a:rPr lang="pt-BR" dirty="0"/>
                  <a:t>ou </a:t>
                </a:r>
                <a:r>
                  <a:rPr lang="pt-BR" b="1" i="1" dirty="0"/>
                  <a:t>visualmente</a:t>
                </a:r>
                <a:r>
                  <a:rPr lang="pt-BR" dirty="0"/>
                  <a:t>, plotando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a partir da função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(EQM</a:t>
                </a:r>
                <a:r>
                  <a:rPr lang="pt-BR" b="1" i="1" dirty="0" smtClean="0"/>
                  <a:t>)</a:t>
                </a:r>
                <a:r>
                  <a:rPr lang="pt-BR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600" dirty="0"/>
              </a:p>
              <a:p>
                <a:r>
                  <a:rPr lang="pt-BR" dirty="0" smtClean="0"/>
                  <a:t>Os </a:t>
                </a:r>
                <a:r>
                  <a:rPr lang="pt-BR" dirty="0"/>
                  <a:t>valores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, para plotarmos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são obtidos variando-se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na </a:t>
                </a:r>
                <a:r>
                  <a:rPr lang="pt-BR" dirty="0"/>
                  <a:t>equação do EQM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 </a:t>
                </a:r>
                <a:r>
                  <a:rPr lang="pt-BR" dirty="0" smtClean="0"/>
                  <a:t>é </a:t>
                </a:r>
                <a:r>
                  <a:rPr lang="pt-BR" dirty="0"/>
                  <a:t>representada por </a:t>
                </a:r>
                <a:r>
                  <a:rPr lang="pt-BR" dirty="0" smtClean="0"/>
                  <a:t>uma figura em </a:t>
                </a:r>
                <a:r>
                  <a:rPr lang="pt-BR" dirty="0"/>
                  <a:t>3 dimensões, onde cada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corresponde a um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Percebam que devido a superfície ser </a:t>
                </a:r>
                <a:r>
                  <a:rPr lang="pt-BR" b="1" i="1" dirty="0"/>
                  <a:t>convexa</a:t>
                </a:r>
                <a:r>
                  <a:rPr lang="pt-BR" dirty="0"/>
                  <a:t>, temos apenas </a:t>
                </a:r>
                <a:r>
                  <a:rPr lang="pt-BR" b="1" i="1" dirty="0"/>
                  <a:t>um ponto de mínimo</a:t>
                </a:r>
                <a:r>
                  <a:rPr lang="pt-BR" dirty="0"/>
                  <a:t>, o </a:t>
                </a:r>
                <a:r>
                  <a:rPr lang="pt-BR" b="1" i="1" dirty="0"/>
                  <a:t>mínimo global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  <a:blipFill rotWithShape="0">
                <a:blip r:embed="rId5"/>
                <a:stretch>
                  <a:fillRect l="-1069" t="-2300" r="-1221" b="-10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7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pt-BR" dirty="0" smtClean="0"/>
                  <a:t>Outra figura importante que podemos plotar a partir dos resultados obtidos para plotarmos a superfície de erro é chamada de </a:t>
                </a:r>
                <a:r>
                  <a:rPr lang="pt-BR" b="1" i="1" dirty="0" smtClean="0"/>
                  <a:t>superfície </a:t>
                </a:r>
                <a:r>
                  <a:rPr lang="pt-BR" b="1" i="1" dirty="0"/>
                  <a:t>de contorno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Uma </a:t>
                </a:r>
                <a:r>
                  <a:rPr lang="pt-BR" b="1" i="1" dirty="0"/>
                  <a:t>linha de contorno </a:t>
                </a:r>
                <a:r>
                  <a:rPr lang="pt-BR" dirty="0" smtClean="0"/>
                  <a:t>é </a:t>
                </a:r>
                <a:r>
                  <a:rPr lang="pt-BR" dirty="0"/>
                  <a:t>uma </a:t>
                </a:r>
                <a:r>
                  <a:rPr lang="pt-BR" b="1" i="1" dirty="0"/>
                  <a:t>curva ao longo da qual a função tem um valor constante</a:t>
                </a:r>
                <a:r>
                  <a:rPr lang="pt-BR" dirty="0"/>
                  <a:t>. </a:t>
                </a:r>
                <a:endParaRPr lang="pt-BR" dirty="0" smtClean="0"/>
              </a:p>
              <a:p>
                <a:r>
                  <a:rPr lang="pt-BR" dirty="0"/>
                  <a:t>No </a:t>
                </a:r>
                <a:r>
                  <a:rPr lang="pt-BR" dirty="0" smtClean="0"/>
                  <a:t>da superfície </a:t>
                </a:r>
                <a:r>
                  <a:rPr lang="pt-BR" dirty="0"/>
                  <a:t>de </a:t>
                </a:r>
                <a:r>
                  <a:rPr lang="pt-BR" dirty="0" smtClean="0"/>
                  <a:t>erro, </a:t>
                </a:r>
                <a:r>
                  <a:rPr lang="pt-BR" dirty="0"/>
                  <a:t>cada uma das linhas indica uma curva </a:t>
                </a:r>
                <a:r>
                  <a:rPr lang="pt-BR" dirty="0" smtClean="0"/>
                  <a:t>ao longo da qual o </a:t>
                </a:r>
                <a:r>
                  <a:rPr lang="pt-BR" b="1" i="1" dirty="0"/>
                  <a:t>erro</a:t>
                </a:r>
                <a:r>
                  <a:rPr lang="pt-BR" dirty="0"/>
                  <a:t> é </a:t>
                </a:r>
                <a:r>
                  <a:rPr lang="pt-BR" b="1" i="1" dirty="0"/>
                  <a:t>constante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Ou seja, qualquer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ao longo de uma curva terá o mesmo valor de 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  <a:blipFill rotWithShape="0">
                <a:blip r:embed="rId3"/>
                <a:stretch>
                  <a:fillRect l="-139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5"/>
          <p:cNvSpPr txBox="1"/>
          <p:nvPr/>
        </p:nvSpPr>
        <p:spPr>
          <a:xfrm>
            <a:off x="4717024" y="6481345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8743354" y="52955"/>
            <a:ext cx="3266009" cy="6766944"/>
            <a:chOff x="8743354" y="52955"/>
            <a:chExt cx="3266009" cy="6766944"/>
          </a:xfrm>
        </p:grpSpPr>
        <p:grpSp>
          <p:nvGrpSpPr>
            <p:cNvPr id="5" name="Grupo 4"/>
            <p:cNvGrpSpPr/>
            <p:nvPr/>
          </p:nvGrpSpPr>
          <p:grpSpPr>
            <a:xfrm>
              <a:off x="8743354" y="52955"/>
              <a:ext cx="3266009" cy="6766944"/>
              <a:chOff x="8743354" y="52955"/>
              <a:chExt cx="3266009" cy="6766944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8784375" y="3494131"/>
                <a:ext cx="3224988" cy="3325768"/>
                <a:chOff x="12393519" y="3506831"/>
                <a:chExt cx="3224988" cy="3325768"/>
              </a:xfrm>
            </p:grpSpPr>
            <p:pic>
              <p:nvPicPr>
                <p:cNvPr id="14" name="Imagem 1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83" t="7013" r="9328" b="1320"/>
                <a:stretch/>
              </p:blipFill>
              <p:spPr>
                <a:xfrm>
                  <a:off x="12393519" y="3506831"/>
                  <a:ext cx="3224988" cy="3325768"/>
                </a:xfrm>
                <a:prstGeom prst="rect">
                  <a:avLst/>
                </a:prstGeom>
              </p:spPr>
            </p:pic>
            <p:sp>
              <p:nvSpPr>
                <p:cNvPr id="6" name="TextBox 6"/>
                <p:cNvSpPr txBox="1"/>
                <p:nvPr/>
              </p:nvSpPr>
              <p:spPr>
                <a:xfrm>
                  <a:off x="13580950" y="4356497"/>
                  <a:ext cx="1207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/>
                    <a:t>solução ótima</a:t>
                  </a:r>
                </a:p>
              </p:txBody>
            </p:sp>
            <p:cxnSp>
              <p:nvCxnSpPr>
                <p:cNvPr id="7" name="Straight Arrow Connector 8"/>
                <p:cNvCxnSpPr/>
                <p:nvPr/>
              </p:nvCxnSpPr>
              <p:spPr>
                <a:xfrm>
                  <a:off x="14214477" y="4587004"/>
                  <a:ext cx="4923" cy="4282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upo 11"/>
              <p:cNvGrpSpPr/>
              <p:nvPr/>
            </p:nvGrpSpPr>
            <p:grpSpPr>
              <a:xfrm>
                <a:off x="8743354" y="52955"/>
                <a:ext cx="3266009" cy="3027742"/>
                <a:chOff x="8860011" y="138306"/>
                <a:chExt cx="3266009" cy="3027742"/>
              </a:xfrm>
            </p:grpSpPr>
            <p:pic>
              <p:nvPicPr>
                <p:cNvPr id="11" name="Imagem 10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50" t="7356" r="10919" b="12797"/>
                <a:stretch/>
              </p:blipFill>
              <p:spPr>
                <a:xfrm>
                  <a:off x="8860011" y="138306"/>
                  <a:ext cx="3266009" cy="3027742"/>
                </a:xfrm>
                <a:prstGeom prst="rect">
                  <a:avLst/>
                </a:prstGeom>
              </p:spPr>
            </p:pic>
            <p:sp>
              <p:nvSpPr>
                <p:cNvPr id="10" name="Elipse 9"/>
                <p:cNvSpPr/>
                <p:nvPr/>
              </p:nvSpPr>
              <p:spPr>
                <a:xfrm>
                  <a:off x="10353006" y="1388315"/>
                  <a:ext cx="720000" cy="72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Elipse 15"/>
                <p:cNvSpPr/>
                <p:nvPr/>
              </p:nvSpPr>
              <p:spPr>
                <a:xfrm>
                  <a:off x="10533006" y="156831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Elipse 16"/>
                <p:cNvSpPr/>
                <p:nvPr/>
              </p:nvSpPr>
              <p:spPr>
                <a:xfrm>
                  <a:off x="10169100" y="1208315"/>
                  <a:ext cx="1080000" cy="10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9995932" y="1027906"/>
                  <a:ext cx="1440000" cy="14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9" name="Seta para a direita 18"/>
              <p:cNvSpPr/>
              <p:nvPr/>
            </p:nvSpPr>
            <p:spPr>
              <a:xfrm rot="5400000">
                <a:off x="10402140" y="3055898"/>
                <a:ext cx="346842" cy="462456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Estrela de 5 pontas 3"/>
            <p:cNvSpPr/>
            <p:nvPr/>
          </p:nvSpPr>
          <p:spPr>
            <a:xfrm>
              <a:off x="10545275" y="1603843"/>
              <a:ext cx="108000" cy="108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0907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761578"/>
          </a:xfrm>
        </p:spPr>
        <p:txBody>
          <a:bodyPr/>
          <a:lstStyle/>
          <a:p>
            <a:r>
              <a:rPr lang="pt-BR" dirty="0"/>
              <a:t>Formatos diferentes para a superfície de erro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Seja a seguinte </a:t>
                </a:r>
                <a:r>
                  <a:rPr lang="pt-BR" b="1" i="1" dirty="0"/>
                  <a:t>função objetivo</a:t>
                </a:r>
                <a:r>
                  <a:rPr lang="pt-BR" b="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e </a:t>
                </a:r>
                <a:r>
                  <a:rPr lang="pt-BR" b="1" i="1" dirty="0"/>
                  <a:t>função observável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blipFill rotWithShape="0">
                <a:blip r:embed="rId9"/>
                <a:stretch>
                  <a:fillRect l="-1320" t="-2985" b="-24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plotar a superfície de erro usamos: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varia entre um intervalo muito grande de valores, então 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(vale).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têm intervalos semelhantes,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pesos</a:t>
                </a:r>
                <a:r>
                  <a:rPr lang="pt-BR" dirty="0"/>
                  <a:t> semelhante na variação do erro (tigela).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583" r="-358" b="-31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17773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Alta complexidade computacional</a:t>
                </a:r>
                <a:r>
                  <a:rPr lang="pt-BR" dirty="0"/>
                  <a:t>: a 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Exemplo</a:t>
                </a:r>
                <a:r>
                  <a:rPr lang="pt-BR" dirty="0"/>
                  <a:t>: Se o número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dobrar,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modelos </a:t>
                </a:r>
                <a:r>
                  <a:rPr lang="pt-BR" dirty="0" smtClean="0"/>
                  <a:t>não-lineares </a:t>
                </a:r>
                <a:r>
                  <a:rPr lang="pt-BR" dirty="0"/>
                  <a:t>como classificadores e redes </a:t>
                </a:r>
                <a:r>
                  <a:rPr lang="pt-BR" dirty="0" smtClean="0"/>
                  <a:t>neurais) </a:t>
                </a:r>
                <a:r>
                  <a:rPr lang="pt-BR" dirty="0"/>
                  <a:t>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</a:t>
                </a:r>
                <a:r>
                  <a:rPr lang="pt-BR" dirty="0" smtClean="0"/>
                  <a:t>iterativas.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São </a:t>
                </a:r>
                <a:r>
                  <a:rPr lang="pt-BR" dirty="0"/>
                  <a:t>métodos que “</a:t>
                </a:r>
                <a:r>
                  <a:rPr lang="pt-BR" b="1" i="1" dirty="0"/>
                  <a:t>procuram</a:t>
                </a:r>
                <a:r>
                  <a:rPr lang="pt-BR" dirty="0"/>
                  <a:t>” de forma iterativa os pesos ótimos no espaço de </a:t>
                </a:r>
                <a:r>
                  <a:rPr lang="pt-BR" dirty="0" smtClean="0"/>
                  <a:t>soluções. 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Por exemplo, o algoritmo do </a:t>
                </a:r>
                <a:r>
                  <a:rPr lang="pt-BR" b="1" i="1" dirty="0"/>
                  <a:t>gradiente descendente</a:t>
                </a:r>
                <a:r>
                  <a:rPr lang="pt-BR" dirty="0"/>
                  <a:t>, o qual veremos a seguir.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17773" cy="5032375"/>
              </a:xfrm>
              <a:blipFill rotWithShape="0">
                <a:blip r:embed="rId3"/>
                <a:stretch>
                  <a:fillRect l="-845" t="-3027" r="-5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59511" cy="4589243"/>
          </a:xfrm>
        </p:spPr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I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#2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ser acessado através do link acima (Google </a:t>
            </a:r>
            <a:r>
              <a:rPr lang="pt-BR" dirty="0" err="1"/>
              <a:t>Colab</a:t>
            </a:r>
            <a:r>
              <a:rPr lang="pt-BR" dirty="0"/>
              <a:t>) ou no GitHub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Vídeo explicando o laboratório </a:t>
            </a:r>
            <a:r>
              <a:rPr lang="pt-BR" dirty="0" smtClean="0"/>
              <a:t>#2: </a:t>
            </a:r>
            <a:r>
              <a:rPr lang="pt-BR" dirty="0"/>
              <a:t>Arquivos -&gt; </a:t>
            </a:r>
            <a:r>
              <a:rPr lang="pt-BR" dirty="0" smtClean="0"/>
              <a:t>Material de Aula -&gt; </a:t>
            </a:r>
            <a:r>
              <a:rPr lang="pt-BR" dirty="0"/>
              <a:t>Laboratório </a:t>
            </a:r>
            <a:r>
              <a:rPr lang="pt-BR" dirty="0" smtClean="0"/>
              <a:t>#</a:t>
            </a:r>
            <a:r>
              <a:rPr lang="pt-BR" dirty="0"/>
              <a:t>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 atentem aos prazos de entrega.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rgbClr val="FF0000"/>
                </a:solidFill>
              </a:rPr>
              <a:t>Laboratórios podem ser resolvidos em grupo, mas as entregas devem ser individuais.</a:t>
            </a: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/>
              <a:t>Exemplo 1</a:t>
            </a:r>
            <a:r>
              <a:rPr lang="pt-BR" dirty="0"/>
              <a:t>: Estimar o preço de casas.</a:t>
            </a:r>
          </a:p>
          <a:p>
            <a:r>
              <a:rPr lang="pt-BR" b="1" dirty="0"/>
              <a:t>Exemplo 2</a:t>
            </a:r>
            <a:r>
              <a:rPr lang="pt-BR" dirty="0"/>
              <a:t>: Estimar as vendas de sorvete.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Podemos encontrar uma relação matemática,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entre 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/>
                  <a:t> de quartos de uma casa e seu valor? </a:t>
                </a:r>
              </a:p>
              <a:p>
                <a:r>
                  <a:rPr lang="pt-BR" dirty="0"/>
                  <a:t>Ou entre a temperatura e a quantidade de sorvetes vendidos?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47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É um dos mais antigos e conhecidos algoritmos de aprendizado de máquina.</a:t>
                </a:r>
              </a:p>
              <a:p>
                <a:r>
                  <a:rPr lang="pt-BR" dirty="0"/>
                  <a:t>Vai nos dar várias </a:t>
                </a:r>
                <a:r>
                  <a:rPr lang="pt-BR" b="1" i="1" dirty="0"/>
                  <a:t>intuições</a:t>
                </a:r>
                <a:r>
                  <a:rPr lang="pt-BR" dirty="0"/>
                  <a:t> importantes para o </a:t>
                </a:r>
                <a:r>
                  <a:rPr lang="pt-BR" b="1" i="1" dirty="0"/>
                  <a:t>entendimento</a:t>
                </a:r>
                <a:r>
                  <a:rPr lang="pt-BR" dirty="0"/>
                  <a:t> de outros </a:t>
                </a:r>
                <a:r>
                  <a:rPr lang="pt-BR" b="1" i="1" dirty="0"/>
                  <a:t>algoritmos mais complexos</a:t>
                </a:r>
                <a:r>
                  <a:rPr lang="pt-BR" dirty="0"/>
                  <a:t>, como, por exemplo, </a:t>
                </a:r>
                <a:r>
                  <a:rPr lang="pt-BR" b="1" i="1" dirty="0"/>
                  <a:t>classificadores</a:t>
                </a:r>
                <a:r>
                  <a:rPr lang="pt-BR" dirty="0"/>
                  <a:t> e </a:t>
                </a:r>
                <a:r>
                  <a:rPr lang="pt-BR" b="1" i="1" dirty="0"/>
                  <a:t>redes neurais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mapeie</a:t>
                </a:r>
                <a:r>
                  <a:rPr lang="pt-BR" dirty="0"/>
                  <a:t>, de </a:t>
                </a:r>
                <a:r>
                  <a:rPr lang="pt-BR" b="1" i="1" dirty="0"/>
                  <a:t>forma ótima</a:t>
                </a:r>
                <a:r>
                  <a:rPr lang="pt-BR" dirty="0"/>
                  <a:t>, 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em uma variável de 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seja uma boa aproximação da </a:t>
                </a:r>
                <a:r>
                  <a:rPr lang="pt-BR" b="1" i="1" dirty="0"/>
                  <a:t>função verdadeira </a:t>
                </a:r>
                <a:r>
                  <a:rPr lang="pt-BR" dirty="0"/>
                  <a:t>ou</a:t>
                </a:r>
                <a:r>
                  <a:rPr lang="pt-BR" b="1" i="1" dirty="0"/>
                  <a:t> objetivo</a:t>
                </a:r>
                <a:r>
                  <a:rPr lang="pt-BR" dirty="0"/>
                  <a:t>,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muitas vezes </a:t>
                </a:r>
                <a:r>
                  <a:rPr lang="pt-BR" b="1" i="1" dirty="0"/>
                  <a:t>desconhecida</a:t>
                </a:r>
                <a:r>
                  <a:rPr lang="pt-BR" dirty="0"/>
                  <a:t> e temos acesso apenas a </a:t>
                </a:r>
                <a:r>
                  <a:rPr lang="pt-BR" b="1" i="1" dirty="0"/>
                  <a:t>observações ruidosas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/>
                  <a:t> ou </a:t>
                </a:r>
                <a:r>
                  <a:rPr lang="pt-BR" b="1" i="1" dirty="0"/>
                  <a:t>ajuste de curvas</a:t>
                </a:r>
                <a:r>
                  <a:rPr lang="pt-BR" dirty="0"/>
                  <a:t>.</a:t>
                </a:r>
              </a:p>
              <a:p>
                <a:r>
                  <a:rPr lang="pt-BR" dirty="0">
                    <a:solidFill>
                      <a:srgbClr val="0070C0"/>
                    </a:solidFill>
                  </a:rPr>
                  <a:t>Como encontramos uma função,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que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aproxime</a:t>
                </a:r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de forma ótima a partir de dados ruidosos?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  <a:blipFill rotWithShape="0">
                <a:blip r:embed="rId3"/>
                <a:stretch>
                  <a:fillRect l="-1256" t="-3077" r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/>
                  <a:t>.</a:t>
                </a:r>
              </a:p>
              <a:p>
                <a:pPr algn="ctr"/>
                <a:r>
                  <a:rPr lang="pt-BR" sz="2000" b="1" dirty="0">
                    <a:solidFill>
                      <a:srgbClr val="FF0000"/>
                    </a:solidFill>
                  </a:rPr>
                  <a:t>Que tipo de aprendizado?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Observações ruidosas.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7915564" y="4350327"/>
            <a:ext cx="793008" cy="40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E assim por diante.</a:t>
                </a:r>
              </a:p>
              <a:p>
                <a:r>
                  <a:rPr lang="pt-BR" b="1" dirty="0"/>
                  <a:t>Modelo geral</a:t>
                </a:r>
                <a:r>
                  <a:rPr lang="pt-BR" dirty="0"/>
                  <a:t>: equação de um </a:t>
                </a:r>
                <a:r>
                  <a:rPr lang="pt-BR" b="1" i="1" dirty="0"/>
                  <a:t>hiperplano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Existem outros modelos, os quais veremos mais adiante.</a:t>
                </a:r>
              </a:p>
              <a:p>
                <a:r>
                  <a:rPr lang="pt-BR" dirty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/>
                  <a:t>hipótese</a:t>
                </a:r>
                <a:r>
                  <a:rPr lang="pt-BR" dirty="0"/>
                  <a:t>, pois é uma das </a:t>
                </a:r>
                <a:r>
                  <a:rPr lang="pt-BR" b="1" i="1" dirty="0"/>
                  <a:t>possíveis soluções </a:t>
                </a:r>
                <a:r>
                  <a:rPr lang="pt-BR" dirty="0"/>
                  <a:t>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/>
                  <a:t>Espaço de hipóteses</a:t>
                </a:r>
                <a:r>
                  <a:rPr lang="pt-BR" dirty="0"/>
                  <a:t>: é conjunto 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Superfície formada por todos 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podemos refinar o objetivo da regressão um pouco mais.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</a:t>
                </a:r>
                <a:r>
                  <a:rPr lang="pt-BR" b="1" i="1" dirty="0"/>
                  <a:t>Encontrar</a:t>
                </a:r>
                <a:r>
                  <a:rPr lang="pt-BR" dirty="0"/>
                  <a:t> os </a:t>
                </a:r>
                <a:r>
                  <a:rPr lang="pt-BR" b="1" i="1" dirty="0"/>
                  <a:t>parâmetros</a:t>
                </a:r>
                <a:r>
                  <a:rPr lang="pt-BR" dirty="0"/>
                  <a:t>, também chamados de </a:t>
                </a:r>
                <a:r>
                  <a:rPr lang="pt-BR" b="1" i="1" dirty="0"/>
                  <a:t>pesos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b="1" dirty="0"/>
                  <a:t>aproximação ótima </a:t>
                </a:r>
                <a:r>
                  <a:rPr lang="pt-BR" dirty="0"/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i="1" dirty="0" smtClean="0"/>
                  <a:t>Ótima</a:t>
                </a:r>
                <a:r>
                  <a:rPr lang="pt-BR" dirty="0" smtClean="0"/>
                  <a:t> no sentido que </a:t>
                </a:r>
                <a:r>
                  <a:rPr lang="pt-BR" b="1" i="1" dirty="0" smtClean="0"/>
                  <a:t>minimiza</a:t>
                </a:r>
                <a:r>
                  <a:rPr lang="pt-BR" dirty="0" smtClean="0"/>
                  <a:t> uma métrica de erro que iremos definir a seguir.</a:t>
                </a:r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Aprendizado supervisionado</a:t>
                </a:r>
                <a:r>
                  <a:rPr lang="pt-BR" dirty="0"/>
                  <a:t>: 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mais rótulos/objetivos,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regressão</a:t>
                </a:r>
                <a:r>
                  <a:rPr lang="pt-BR" dirty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a variável de 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é modelada como sendo uma </a:t>
                </a:r>
                <a:r>
                  <a:rPr lang="pt-BR" b="1" dirty="0"/>
                  <a:t>combinação linear </a:t>
                </a:r>
                <a:r>
                  <a:rPr lang="pt-BR" dirty="0"/>
                  <a:t>dos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, nesse contexto, significa “</a:t>
                </a:r>
                <a:r>
                  <a:rPr lang="pt-BR" i="1" dirty="0"/>
                  <a:t>linear com relação aos pesos</a:t>
                </a:r>
                <a:r>
                  <a:rPr lang="pt-BR" dirty="0"/>
                  <a:t>“ e não com relação aos </a:t>
                </a:r>
                <a:r>
                  <a:rPr lang="pt-BR" b="1" i="1" dirty="0"/>
                  <a:t>atributos</a:t>
                </a:r>
                <a:r>
                  <a:rPr lang="pt-BR" dirty="0"/>
                  <a:t>, 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 Desta forma, os seguintes </a:t>
                </a:r>
                <a:r>
                  <a:rPr lang="pt-BR" b="1" i="1" dirty="0"/>
                  <a:t>modelos</a:t>
                </a:r>
                <a:r>
                  <a:rPr lang="pt-BR" dirty="0"/>
                  <a:t> também são lineares com relação aos pesos: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  <a:p>
                <a:r>
                  <a:rPr lang="pt-BR" b="0" dirty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  <a:blipFill rotWithShape="0">
                <a:blip r:embed="rId3"/>
                <a:stretch>
                  <a:fillRect l="-876" t="-2870" r="-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408963" y="5320239"/>
            <a:ext cx="167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Não </a:t>
            </a:r>
            <a:r>
              <a:rPr lang="pt-BR" sz="1200" dirty="0" smtClean="0"/>
              <a:t>é possível expressar </a:t>
            </a:r>
            <a:r>
              <a:rPr lang="pt-BR" sz="1200" dirty="0"/>
              <a:t>a equação como uma combinação linear dos atributos.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976383" y="5735738"/>
            <a:ext cx="432580" cy="265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</a:t>
            </a:r>
            <a:r>
              <a:rPr lang="pt-BR" dirty="0" smtClean="0"/>
              <a:t>formal </a:t>
            </a:r>
            <a:r>
              <a:rPr lang="pt-BR" dirty="0"/>
              <a:t>do </a:t>
            </a:r>
            <a:r>
              <a:rPr lang="pt-BR" dirty="0" smtClean="0"/>
              <a:t>problema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/>
                  <a:t>regressão linear</a:t>
                </a:r>
                <a:r>
                  <a:rPr lang="pt-BR" dirty="0"/>
                  <a:t> pode ser definido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+1×1</m:t>
                        </m:r>
                      </m:sup>
                    </m:sSup>
                  </m:oMath>
                </a14:m>
                <a:r>
                  <a:rPr lang="pt-BR" dirty="0"/>
                  <a:t>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atributos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 atributos.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     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um vetor </a:t>
                </a:r>
                <a:r>
                  <a:rPr lang="pt-BR" b="1" i="1" dirty="0"/>
                  <a:t>coluna</a:t>
                </a:r>
                <a:r>
                  <a:rPr lang="pt-BR" dirty="0"/>
                  <a:t>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/>
                  <a:t>pesos</a:t>
                </a:r>
                <a:r>
                  <a:rPr lang="pt-BR" dirty="0"/>
                  <a:t> da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</a:t>
                </a:r>
                <a:r>
                  <a:rPr lang="pt-BR" b="1" i="1" dirty="0"/>
                  <a:t>atributos</a:t>
                </a:r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que intercepta o </a:t>
                </a:r>
                <a:r>
                  <a:rPr lang="pt-BR" dirty="0" smtClean="0"/>
                  <a:t>eixo das ordenadas,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conhecido também como </a:t>
                </a:r>
                <a:r>
                  <a:rPr lang="pt-BR" b="1" i="1" dirty="0"/>
                  <a:t>intercept </a:t>
                </a:r>
                <a:r>
                  <a:rPr lang="pt-BR" dirty="0"/>
                  <a:t>ou</a:t>
                </a:r>
                <a:r>
                  <a:rPr lang="pt-BR" b="1" i="1" dirty="0"/>
                  <a:t> bias</a:t>
                </a:r>
                <a:r>
                  <a:rPr lang="pt-BR" dirty="0"/>
                  <a:t>.</a:t>
                </a:r>
              </a:p>
              <a:p>
                <a:pPr lvl="1"/>
                <a:r>
                  <a:rPr lang="pt-BR" dirty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não tem um </a:t>
                </a:r>
                <a:r>
                  <a:rPr lang="pt-BR" b="1" i="1" dirty="0"/>
                  <a:t>atributo</a:t>
                </a:r>
                <a:r>
                  <a:rPr lang="pt-BR" dirty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 smtClean="0"/>
                  <a:t>: </a:t>
                </a:r>
                <a:r>
                  <a:rPr lang="pt-BR" dirty="0"/>
                  <a:t>encontrar </a:t>
                </a:r>
                <a:r>
                  <a:rPr lang="pt-BR" dirty="0" smtClean="0"/>
                  <a:t>um </a:t>
                </a:r>
                <a:r>
                  <a:rPr lang="pt-BR" dirty="0"/>
                  <a:t>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</a:t>
                </a:r>
                <a:r>
                  <a:rPr lang="pt-BR" dirty="0" smtClean="0"/>
                  <a:t>valor esperado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</a:t>
                </a:r>
                <a:r>
                  <a:rPr lang="pt-BR" b="1" i="1" dirty="0"/>
                  <a:t>todos os exemplos do </a:t>
                </a:r>
                <a:r>
                  <a:rPr lang="pt-BR" b="1" i="1" dirty="0" smtClean="0"/>
                  <a:t>conjunto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O</a:t>
                </a:r>
                <a:r>
                  <a:rPr lang="pt-BR" dirty="0" smtClean="0"/>
                  <a:t>u </a:t>
                </a:r>
                <a:r>
                  <a:rPr lang="pt-BR" dirty="0"/>
                  <a:t>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  <a:p>
                <a:r>
                  <a:rPr lang="pt-BR" dirty="0">
                    <a:solidFill>
                      <a:srgbClr val="00B0F0"/>
                    </a:solidFill>
                  </a:rPr>
                  <a:t>Portanto, precisamos definir uma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função de erro</a:t>
                </a:r>
                <a:r>
                  <a:rPr lang="pt-BR" dirty="0">
                    <a:solidFill>
                      <a:srgbClr val="00B0F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Forma vetorial.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885213" y="2349500"/>
            <a:ext cx="1049362" cy="250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3"/>
          <p:cNvSpPr txBox="1"/>
          <p:nvPr/>
        </p:nvSpPr>
        <p:spPr>
          <a:xfrm>
            <a:off x="10325685" y="2287367"/>
            <a:ext cx="159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Atributo de bias, sempre igual a 1.</a:t>
            </a:r>
            <a:endParaRPr lang="pt-BR" sz="1200" dirty="0"/>
          </a:p>
        </p:txBody>
      </p:sp>
      <p:cxnSp>
        <p:nvCxnSpPr>
          <p:cNvPr id="9" name="Straight Arrow Connector 6"/>
          <p:cNvCxnSpPr/>
          <p:nvPr/>
        </p:nvCxnSpPr>
        <p:spPr>
          <a:xfrm flipH="1" flipV="1">
            <a:off x="9973994" y="2489507"/>
            <a:ext cx="551131" cy="44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7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a ser minimizada, porém, geralmente, utiliza-se o </a:t>
                </a:r>
                <a:r>
                  <a:rPr lang="pt-BR" b="1" i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que nada mais é do que a </a:t>
                </a:r>
                <a:r>
                  <a:rPr lang="pt-BR" b="1" i="1" dirty="0"/>
                  <a:t>média aritmética do quadrado do erros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Nós veremos mais adiante a razão pela qual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utilizado. 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 pode ser reescrita em </a:t>
                </a:r>
                <a:r>
                  <a:rPr lang="pt-BR" b="1" i="1" dirty="0"/>
                  <a:t>forma matricial </a:t>
                </a:r>
                <a:r>
                  <a:rPr lang="pt-BR" dirty="0"/>
                  <a:t>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exemplos ou observações.</a:t>
                </a:r>
              </a:p>
              <a:p>
                <a:r>
                  <a:rPr lang="pt-BR" dirty="0"/>
                  <a:t>Então, para </a:t>
                </a:r>
                <a:r>
                  <a:rPr lang="pt-BR" dirty="0" smtClean="0"/>
                  <a:t>encontrarmos </a:t>
                </a:r>
                <a:r>
                  <a:rPr lang="pt-BR" dirty="0"/>
                  <a:t>o </a:t>
                </a:r>
                <a:r>
                  <a:rPr lang="pt-BR" b="1" i="1" dirty="0"/>
                  <a:t>vetor de 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 smtClean="0"/>
                  <a:t>, devemos </a:t>
                </a:r>
                <a:r>
                  <a:rPr lang="pt-BR" dirty="0"/>
                  <a:t>minimizar a função de erro: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+1×1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Erro entre a saída da função hipótese e a saída esperada.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"/>
          <p:cNvSpPr txBox="1"/>
          <p:nvPr/>
        </p:nvSpPr>
        <p:spPr>
          <a:xfrm>
            <a:off x="8484132" y="6225329"/>
            <a:ext cx="20051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OBS</a:t>
            </a:r>
            <a:r>
              <a:rPr lang="pt-BR" sz="1100" dirty="0" smtClean="0"/>
              <a:t>.: Por </a:t>
            </a:r>
            <a:r>
              <a:rPr lang="pt-BR" sz="1100" dirty="0"/>
              <a:t>ser constante, </a:t>
            </a:r>
            <a:r>
              <a:rPr lang="pt-BR" sz="1100" dirty="0" smtClean="0"/>
              <a:t>1/𝑁 </a:t>
            </a:r>
            <a:r>
              <a:rPr lang="pt-BR" sz="1100" dirty="0"/>
              <a:t>não influencia </a:t>
            </a:r>
            <a:r>
              <a:rPr lang="pt-BR" sz="1100" dirty="0" smtClean="0"/>
              <a:t>na minimização </a:t>
            </a:r>
            <a:r>
              <a:rPr lang="pt-BR" sz="1100" dirty="0"/>
              <a:t>e, portanto, pode </a:t>
            </a:r>
            <a:r>
              <a:rPr lang="pt-BR" sz="1100" dirty="0" smtClean="0"/>
              <a:t>ser omitido.</a:t>
            </a:r>
            <a:endParaRPr lang="pt-BR" sz="1100" dirty="0"/>
          </a:p>
        </p:txBody>
      </p:sp>
      <p:cxnSp>
        <p:nvCxnSpPr>
          <p:cNvPr id="8" name="Conector de seta reta 7"/>
          <p:cNvCxnSpPr>
            <a:stCxn id="7" idx="1"/>
          </p:cNvCxnSpPr>
          <p:nvPr/>
        </p:nvCxnSpPr>
        <p:spPr>
          <a:xfrm flipH="1" flipV="1">
            <a:off x="7662041" y="6337738"/>
            <a:ext cx="822091" cy="1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142344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encontramos o mínimo da função de erro em relação aos pesos?</a:t>
                </a:r>
              </a:p>
              <a:p>
                <a:r>
                  <a:rPr lang="pt-BR" dirty="0"/>
                  <a:t>Da disciplina de cálculo, sabemos que derivando 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:r>
                  <a:rPr lang="pt-BR" dirty="0" smtClean="0"/>
                  <a:t>com relação </a:t>
                </a:r>
                <a:r>
                  <a:rPr lang="pt-BR" dirty="0"/>
                  <a:t>ao vetor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</a:t>
                </a:r>
                <a:r>
                  <a:rPr lang="pt-BR" dirty="0" smtClean="0"/>
                  <a:t>0, </a:t>
                </a:r>
                <a:r>
                  <a:rPr lang="pt-BR" dirty="0"/>
                  <a:t>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b="1" i="1" dirty="0"/>
                  <a:t>inclinação</a:t>
                </a:r>
                <a:r>
                  <a:rPr lang="pt-BR" dirty="0"/>
                  <a:t> de uma </a:t>
                </a:r>
                <a:r>
                  <a:rPr lang="pt-BR" b="1" i="1" dirty="0"/>
                  <a:t>reta</a:t>
                </a:r>
                <a:r>
                  <a:rPr lang="pt-BR" dirty="0"/>
                  <a:t> </a:t>
                </a:r>
                <a:r>
                  <a:rPr lang="pt-BR" b="1" i="1" dirty="0"/>
                  <a:t>tangente</a:t>
                </a:r>
                <a:r>
                  <a:rPr lang="pt-BR" dirty="0"/>
                  <a:t>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nula: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pt-BR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</a:t>
                </a:r>
                <a:r>
                  <a:rPr lang="pt-BR" b="1" i="1" dirty="0"/>
                  <a:t>ponto</a:t>
                </a:r>
                <a:r>
                  <a:rPr lang="pt-BR" dirty="0"/>
                  <a:t>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pois em ambos os pontos a </a:t>
                </a:r>
                <a:r>
                  <a:rPr lang="pt-BR" b="1" i="1" dirty="0"/>
                  <a:t>inclinação</a:t>
                </a:r>
                <a:r>
                  <a:rPr lang="pt-BR" dirty="0"/>
                  <a:t> da reta tangente é </a:t>
                </a:r>
                <a:r>
                  <a:rPr lang="pt-BR" b="1" i="1" dirty="0"/>
                  <a:t>nula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da tangente é nula e a </a:t>
                </a:r>
                <a:r>
                  <a:rPr lang="pt-BR" b="1" i="1" dirty="0"/>
                  <a:t>derivada de segunda ordem</a:t>
                </a:r>
                <a:r>
                  <a:rPr lang="pt-BR" dirty="0"/>
                  <a:t> da função for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positiva</a:t>
                </a:r>
                <a:r>
                  <a:rPr lang="pt-BR" dirty="0"/>
                  <a:t>, então o ponto nos 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e, portanto, 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é 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  <a:blipFill rotWithShape="0">
                <a:blip r:embed="rId3"/>
                <a:stretch>
                  <a:fillRect l="-656" t="-2533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057524" y="789592"/>
            <a:ext cx="2134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A </a:t>
            </a:r>
            <a:r>
              <a:rPr lang="pt-BR" sz="1200" dirty="0" smtClean="0"/>
              <a:t>reta vermelha </a:t>
            </a:r>
            <a:r>
              <a:rPr lang="pt-BR" sz="1200" dirty="0"/>
              <a:t>é </a:t>
            </a:r>
            <a:r>
              <a:rPr lang="pt-BR" sz="1200" b="1" dirty="0" smtClean="0"/>
              <a:t>tangente</a:t>
            </a:r>
            <a:r>
              <a:rPr lang="pt-BR" sz="1200" dirty="0" smtClean="0"/>
              <a:t> </a:t>
            </a:r>
            <a:r>
              <a:rPr lang="pt-BR" sz="1200" dirty="0"/>
              <a:t>à curva no </a:t>
            </a:r>
            <a:r>
              <a:rPr lang="pt-BR" sz="1200" dirty="0" smtClean="0"/>
              <a:t>ponto </a:t>
            </a:r>
            <a:r>
              <a:rPr lang="pt-BR" sz="1200" b="1" dirty="0" smtClean="0"/>
              <a:t>P</a:t>
            </a:r>
            <a:r>
              <a:rPr lang="pt-BR" sz="1200" dirty="0" smtClean="0"/>
              <a:t> (vermelho). </a:t>
            </a:r>
          </a:p>
          <a:p>
            <a:pPr algn="ctr"/>
            <a:r>
              <a:rPr lang="pt-BR" sz="1200" dirty="0" smtClean="0"/>
              <a:t>Sua </a:t>
            </a:r>
            <a:r>
              <a:rPr lang="pt-BR" sz="1200" b="1" dirty="0"/>
              <a:t>inclinação</a:t>
            </a:r>
            <a:r>
              <a:rPr lang="pt-BR" sz="1200" dirty="0"/>
              <a:t> é a </a:t>
            </a:r>
            <a:r>
              <a:rPr lang="pt-BR" sz="1200" b="1" dirty="0"/>
              <a:t>derivada</a:t>
            </a:r>
            <a:r>
              <a:rPr lang="pt-BR" sz="1200" dirty="0"/>
              <a:t> </a:t>
            </a:r>
            <a:r>
              <a:rPr lang="pt-BR" sz="1200" dirty="0" smtClean="0"/>
              <a:t>da função naquele </a:t>
            </a:r>
            <a:r>
              <a:rPr lang="pt-BR" sz="1200" dirty="0"/>
              <a:t>ponto.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210048" y="245373"/>
            <a:ext cx="1994622" cy="1396236"/>
            <a:chOff x="8347811" y="95333"/>
            <a:chExt cx="1994622" cy="1396236"/>
          </a:xfrm>
        </p:grpSpPr>
        <p:pic>
          <p:nvPicPr>
            <p:cNvPr id="4" name="Picture 2" descr="https://upload.wikimedia.org/wikipedia/commons/thumb/0/0f/Tangent_to_a_curve.svg/220px-Tangent_to_a_curve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7811" y="95333"/>
              <a:ext cx="1994622" cy="139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/>
            <p:cNvSpPr txBox="1"/>
            <p:nvPr/>
          </p:nvSpPr>
          <p:spPr>
            <a:xfrm>
              <a:off x="8883297" y="95333"/>
              <a:ext cx="13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P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Portanto, voltando à equação da derivada parcial de primeira ordem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</a:t>
                </a:r>
                <a:r>
                  <a:rPr lang="pt-BR" dirty="0" smtClean="0"/>
                  <a:t>isolar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solução ótima </a:t>
                </a:r>
                <a:r>
                  <a:rPr lang="pt-BR" dirty="0"/>
                  <a:t>em relação a minimização 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</a:t>
                </a:r>
                <a:r>
                  <a:rPr lang="pt-BR" b="1" i="1" dirty="0"/>
                  <a:t>sistema de </a:t>
                </a:r>
                <a:r>
                  <a:rPr lang="pt-BR" b="1" i="1" dirty="0" smtClean="0"/>
                  <a:t>equações lineares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</a:t>
                </a:r>
                <a:r>
                  <a:rPr lang="pt-BR" dirty="0" smtClean="0"/>
                  <a:t>matriz,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</a:t>
                </a:r>
                <a:r>
                  <a:rPr lang="pt-BR" dirty="0" smtClean="0"/>
                  <a:t>(i.e., se </a:t>
                </a:r>
                <a:r>
                  <a:rPr lang="pt-BR" dirty="0"/>
                  <a:t>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</a:t>
                </a:r>
                <a:r>
                  <a:rPr lang="pt-BR" b="1" i="1" dirty="0"/>
                  <a:t>igual ou maior </a:t>
                </a:r>
                <a:r>
                  <a:rPr lang="pt-BR" dirty="0"/>
                  <a:t>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e, portanto,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7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7582824" y="6383565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4"/>
              </a:rPr>
              <a:t>Exemplo: 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16184</TotalTime>
  <Words>1555</Words>
  <Application>Microsoft Office PowerPoint</Application>
  <PresentationFormat>Widescreen</PresentationFormat>
  <Paragraphs>275</Paragraphs>
  <Slides>18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</vt:lpstr>
      <vt:lpstr>Superfície de Erro: Exemplo</vt:lpstr>
      <vt:lpstr>Superfície de Erro: Exemplo</vt:lpstr>
      <vt:lpstr>Formatos diferentes para a superfície de erro</vt:lpstr>
      <vt:lpstr>Desvantagens da forma fechada (Eq. Normal)</vt:lpstr>
      <vt:lpstr>Tarefas</vt:lpstr>
      <vt:lpstr>Apresentação do PowerPoint</vt:lpstr>
      <vt:lpstr>Apresentação do PowerPoint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2153</cp:revision>
  <dcterms:created xsi:type="dcterms:W3CDTF">2020-02-17T11:18:32Z</dcterms:created>
  <dcterms:modified xsi:type="dcterms:W3CDTF">2022-09-01T20:27:58Z</dcterms:modified>
</cp:coreProperties>
</file>